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74" r:id="rId4"/>
    <p:sldId id="279" r:id="rId5"/>
    <p:sldId id="280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9" r:id="rId16"/>
    <p:sldId id="277" r:id="rId17"/>
    <p:sldId id="276" r:id="rId18"/>
    <p:sldId id="270" r:id="rId19"/>
    <p:sldId id="271" r:id="rId20"/>
    <p:sldId id="272" r:id="rId21"/>
    <p:sldId id="266" r:id="rId22"/>
    <p:sldId id="275" r:id="rId23"/>
    <p:sldId id="278" r:id="rId24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2F2D2-C494-485C-8149-761E77CADE48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E8D3-CAA3-48D4-A3B2-7BB087A1BE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544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111676-97B5-4326-98A6-5D0F25731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E5E843-AC0A-4164-A782-71DCBCE3A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28E059-5640-46BD-9FB8-6031D3BA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EB8FE5-F82C-432F-99F8-ED99A9BC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8217E0-CD0F-4C95-8903-AEDAD52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38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58E729-FD5F-4E31-8D98-BF78DF84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D15DC0-A078-497E-B379-DF3563EEE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7C2649-2B41-438A-84CE-810A8C6B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BDD457-5199-4744-B114-4B94EE25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83103A-533B-4F37-B1DF-0AFB027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81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90313D-14D0-4A1D-9579-1EE9F4E3D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B7A9408-2829-454F-BCC0-329E30080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224B98-C4FE-4B6F-AD60-4BB924ED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F027F9-8D70-4C99-849B-6CB0C0C8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DF1038-E5A5-4697-9333-157D944E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00C1D-9B88-44DF-B188-E85C6E9FF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D549BD-63B8-48DF-B45E-5BE064E0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C29397-60F7-441C-8994-EFDD33E6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DBE490-B9C1-4FAB-94AB-ABCC07DC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FC1328-C423-448E-B9D0-C43D0F9A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8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8F1409-7D0D-492F-8391-46311400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9DF619-6CD1-4CFD-93BD-FC1EB3D65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AF8236C-71C8-4F18-9C0F-EFEB0960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C7A078-665E-4661-BC97-0182EECB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0029203-DDA1-4820-B4EC-B2F8B085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96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69584-1D57-42A4-B965-7CAC58696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51DAA7-2C48-4A81-B936-4E3F72D76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4517F1-1F7F-4639-B801-8A9DFD0A2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B7A62E-CADD-48C6-A996-F9E0E77C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43680E7-2BE9-4F00-A96D-C3022286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E759B6-61C3-4983-A267-C4E43250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98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13552-285D-4044-990C-0567B9F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87CADD-271A-439D-B747-05E5686B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824901-DED6-4EDD-A31F-DF49CC60B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2E5D4A8-9B4B-4F67-A47C-CB7938740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BD7755-FF4D-44F4-9901-3DC58E3D0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1333A22-B4DE-49D1-9114-580711EB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D11C98A-3417-4FB1-A862-4A656B8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865A644-F442-42D5-9C6D-ECA8A897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59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47E7E-820B-441C-B0FA-98C34912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5206B08-9ADB-4F0E-9F5A-C1AB80AC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7E5E7C4-075A-449A-8282-00042AC5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04E0E7-579B-4982-A925-246631CA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6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D6A50AA-B9BB-4066-A82F-9A1E763F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2080117-3CA7-43C9-81A8-AB59CD0D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FD0BF4-52CB-45FF-BE73-381240CC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0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F75843-868A-4245-932F-C0603D0F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CE0388-6001-4EC3-BFC5-80EBBBE4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71EA9D-8361-4E38-9A13-098A51C0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A519C0-5158-43A2-817A-86BB8AD6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0C276F-6F16-44A8-854F-FD4E2161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8968D2-8625-4010-AA2B-C1274350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54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6D06E-0640-4F22-B69F-891B10A4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C8C26F-C888-4F79-925E-B890BB7A3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C16D13-6E52-4C8B-B58F-B9258C6E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43C196-4BF7-46CB-8679-475A9305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EC575E-62DB-40EC-9A98-0E8D66F2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E8D4719-C46D-4478-8F60-7C4DF157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5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F6E136F-6FCD-49C4-8561-83438DC5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BC9D38-A277-461C-B9C2-8EB9BE52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3E1394-ECBE-41B9-9EB5-2F555ACAF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D96B5-74D8-490D-A91F-2B56A84D1F42}" type="datetimeFigureOut">
              <a:rPr lang="pl-PL" smtClean="0"/>
              <a:t>26.05.2020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093A1-40F1-4734-85AC-8DE0FAD1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ACB029-9DDB-4B87-8B76-777D7D24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F3AE-F72F-4F6D-8EE7-27D330061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1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9EF0B-0079-44BA-8737-CEA10CBC7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tekst, rysunek&#10;&#10;Opis wygenerowany automatycznie">
            <a:extLst>
              <a:ext uri="{FF2B5EF4-FFF2-40B4-BE49-F238E27FC236}">
                <a16:creationId xmlns:a16="http://schemas.microsoft.com/office/drawing/2014/main" id="{2BC6943A-A3F5-4D04-A811-58261282A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-4832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DEB5BAF-39B6-41A5-8A8D-0D840F8D8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8278" y="2006946"/>
            <a:ext cx="5936974" cy="1942203"/>
          </a:xfrm>
        </p:spPr>
        <p:txBody>
          <a:bodyPr>
            <a:normAutofit fontScale="92500"/>
          </a:bodyPr>
          <a:lstStyle/>
          <a:p>
            <a:pPr algn="l">
              <a:spcBef>
                <a:spcPts val="0"/>
              </a:spcBef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Autorzy: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Teresa Wyłupek</a:t>
            </a:r>
            <a:r>
              <a:rPr lang="pl-PL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Magdalena Sykut</a:t>
            </a:r>
            <a:r>
              <a:rPr lang="pl-PL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Magdalena Powroźnik</a:t>
            </a:r>
            <a:r>
              <a:rPr lang="pl-PL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Małgorzata Widelska</a:t>
            </a:r>
            <a:r>
              <a:rPr lang="pl-PL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/>
            <a:r>
              <a:rPr lang="pl-PL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Inspektorat Ochrony Roślin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Nasiennictwa w Lublinie</a:t>
            </a:r>
          </a:p>
          <a:p>
            <a:pPr algn="l"/>
            <a:r>
              <a:rPr lang="pl-PL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Uniwersytet Przyrodniczy w Lublinie</a:t>
            </a:r>
            <a:endParaRPr lang="pl-PL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785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rola roślin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238538" y="1983187"/>
            <a:ext cx="54930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100" b="1" dirty="0">
                <a:latin typeface="timeskst podstawowy)"/>
              </a:rPr>
              <a:t>ROŚLINY: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stanowią fundamentalną część życia na Ziemi (bez nich nie mogłaby istnieć większość innych form życia, w tym człowiek),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stanowią środowisko życia dla wielu innych organizmów – w tym także zagrożonych wyginięciem,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są pierwotnymi producentami w większości ekosystemów lądowych,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stanowią niezastąpione źródło pożywienia dla wielu organizmów, w tym także człowieka,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1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CBC72AA-11B2-4F90-8C98-165D9A85B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4" y="2389644"/>
            <a:ext cx="6095999" cy="34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7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207289" y="2204114"/>
            <a:ext cx="5217273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100" b="1" dirty="0">
                <a:latin typeface="timeskst podstawowy)"/>
              </a:rPr>
              <a:t>ROŚLINY: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łagodzą zmiany klimatu,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pełnią rolę naturalnego filtra – dzięki zdolności do fotosyntezy pochłaniają dwutlenek węgla z atmosfery, znaczne ilości pyłów i gazów oraz produkują tlen,</a:t>
            </a:r>
          </a:p>
          <a:p>
            <a:pPr marL="284400" indent="-285750" algn="just"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zatrzymują wodę z opadów chroniąc tym samym przed powodzią, (różnorodne zbiorowiska stanowią, </a:t>
            </a:r>
          </a:p>
          <a:p>
            <a:pPr marL="284400" algn="just">
              <a:spcAft>
                <a:spcPts val="600"/>
              </a:spcAft>
            </a:pPr>
            <a:r>
              <a:rPr lang="pl-PL" sz="2100" dirty="0">
                <a:latin typeface="timeskst podstawowy)"/>
              </a:rPr>
              <a:t>tzw. suche zbiorniki retencyjne)</a:t>
            </a:r>
          </a:p>
          <a:p>
            <a:pPr marL="2844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latin typeface="timeskst podstawowy)"/>
              </a:rPr>
              <a:t>pełnią rolę przeciwerozyjną,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100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7080C76D-33B4-4E7B-BD35-F4654D5E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24" y="878551"/>
            <a:ext cx="11347374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 Roślin 2020 </a:t>
            </a:r>
            <a:b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rola roślin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646589-F929-4326-85EA-AEF5534E5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78" y="2420056"/>
            <a:ext cx="6167333" cy="310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74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69" y="8785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rola roślin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640779" y="2111119"/>
            <a:ext cx="664927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400" b="1" dirty="0">
                <a:latin typeface="timeskst podstawowy)"/>
              </a:rPr>
              <a:t>ROŚLINY: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kst podstawowy)"/>
              </a:rPr>
              <a:t>są wykorzystywane jako surowiec do produkcji leków (zioła i rośliny terapeutyczne) </a:t>
            </a:r>
            <a:br>
              <a:rPr lang="pl-PL" sz="2400" dirty="0">
                <a:latin typeface="timeskst podstawowy)"/>
              </a:rPr>
            </a:br>
            <a:r>
              <a:rPr lang="pl-PL" sz="2400" dirty="0">
                <a:latin typeface="timeskst podstawowy)"/>
              </a:rPr>
              <a:t>i kosmetyków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kst podstawowy)"/>
              </a:rPr>
              <a:t>stanowią surowiec do produkcji energii alternatywnej oraz wyrobów z drewna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kst podstawowy)"/>
              </a:rPr>
              <a:t>są wykorzystywane w budownictwie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timeskst podstawowy)"/>
              </a:rPr>
              <a:t>tworzą zbiorowiska roślinne cenne florystycznie </a:t>
            </a:r>
            <a:br>
              <a:rPr lang="pl-PL" sz="2400" dirty="0">
                <a:latin typeface="timeskst podstawowy)"/>
              </a:rPr>
            </a:br>
            <a:r>
              <a:rPr lang="pl-PL" sz="2400" dirty="0">
                <a:latin typeface="timeskst podstawowy)"/>
              </a:rPr>
              <a:t>i krajobrazowo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1F4A39C-63A3-44B0-B04E-FC69971B6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609" y="2426377"/>
            <a:ext cx="3396460" cy="25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1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102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bioróżnorodność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944217" y="2524943"/>
            <a:ext cx="100650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kst podstawowy)"/>
              </a:rPr>
              <a:t>Temat ochrony środowiska oraz zagrożeń dla naszej planety i dla ludzkości wynikających z postępującej degradacji poruszył Papież Franciszek w swojej encyklice </a:t>
            </a:r>
            <a:r>
              <a:rPr lang="pl-PL" sz="2200" i="1" dirty="0" err="1">
                <a:latin typeface="timeskst podstawowy)"/>
              </a:rPr>
              <a:t>Laudato</a:t>
            </a:r>
            <a:r>
              <a:rPr lang="pl-PL" sz="2200" i="1" dirty="0">
                <a:latin typeface="timeskst podstawowy)"/>
              </a:rPr>
              <a:t> Si </a:t>
            </a:r>
            <a:r>
              <a:rPr lang="pl-PL" sz="2200" dirty="0">
                <a:latin typeface="timeskst podstawowy)"/>
              </a:rPr>
              <a:t>(Zielona Encyklika 2015r.).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kst podstawowy)"/>
              </a:rPr>
              <a:t>Zdaniem Papieża znaleźliśmy się w punkcie krytycznym, w którym konieczna jest drastyczna zmiana charakteru relacji człowieka ze środowiskiem.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kst podstawowy)"/>
              </a:rPr>
              <a:t>Powinnością każdego z nas jest wspieranie natury i przeciwdziałanie degradacji środowiska naturalnego. Ważne jest również powiązanie ochrony środowiska </a:t>
            </a:r>
            <a:br>
              <a:rPr lang="pl-PL" sz="2200" dirty="0">
                <a:latin typeface="timeskst podstawowy)"/>
              </a:rPr>
            </a:br>
            <a:r>
              <a:rPr lang="pl-PL" sz="2200" dirty="0">
                <a:latin typeface="timeskst podstawowy)"/>
              </a:rPr>
              <a:t>z troską o człowieka (pomoc najbiedniejszym i walka ze wzrostem globalnych nierówności).</a:t>
            </a:r>
          </a:p>
        </p:txBody>
      </p:sp>
    </p:spTree>
    <p:extLst>
      <p:ext uri="{BB962C8B-B14F-4D97-AF65-F5344CB8AC3E}">
        <p14:creationId xmlns:p14="http://schemas.microsoft.com/office/powerpoint/2010/main" val="174689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102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bioróżnorodność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1050234" y="2668032"/>
            <a:ext cx="1006502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i="1" dirty="0">
                <a:latin typeface="timeskst podstawowy)"/>
              </a:rPr>
              <a:t>(…)Każdego roku znikają tysiące gatunków roślin i zwierząt, których nie będziemy już mogli poznać, których nie będą już mogły zobaczyć nasze dzieci, gatunków utraconych na zawsze. Zdecydowana większość ginie z przyczyn związanych z jakimś ludzkim działaniem.</a:t>
            </a:r>
          </a:p>
          <a:p>
            <a:pPr algn="ctr">
              <a:spcAft>
                <a:spcPts val="1200"/>
              </a:spcAft>
            </a:pPr>
            <a:r>
              <a:rPr lang="pl-PL" sz="2400" b="1" i="1" dirty="0">
                <a:latin typeface="timeskst podstawowy)"/>
              </a:rPr>
              <a:t>Papież Franciszek</a:t>
            </a:r>
            <a:r>
              <a:rPr lang="pl-PL" sz="2400" i="1" dirty="0">
                <a:latin typeface="timeskst podstawowy)"/>
              </a:rPr>
              <a:t> (Encyklika </a:t>
            </a:r>
            <a:r>
              <a:rPr lang="pl-PL" sz="2400" i="1" dirty="0" err="1">
                <a:latin typeface="timeskst podstawowy)"/>
              </a:rPr>
              <a:t>Laudato</a:t>
            </a:r>
            <a:r>
              <a:rPr lang="pl-PL" sz="2400" i="1" dirty="0">
                <a:latin typeface="timeskst podstawowy)"/>
              </a:rPr>
              <a:t> Si - Pkt. 33)</a:t>
            </a:r>
          </a:p>
          <a:p>
            <a:pPr algn="ctr"/>
            <a:r>
              <a:rPr lang="pl-PL" sz="2400" dirty="0">
                <a:latin typeface="timeskst podstawowy)"/>
              </a:rPr>
              <a:t>Zachowując </a:t>
            </a:r>
            <a:r>
              <a:rPr lang="pl-PL" sz="2400" b="1" dirty="0">
                <a:latin typeface="timeskst podstawowy)"/>
              </a:rPr>
              <a:t>bioróżnorodność</a:t>
            </a:r>
            <a:r>
              <a:rPr lang="pl-PL" sz="2400" dirty="0">
                <a:latin typeface="timeskst podstawowy)"/>
              </a:rPr>
              <a:t> zapewniamy odpowiednie warunki do bytowania wielu gatunkom roślin i zwierząt, w tym również gatunkom zagrożonym wyginięciem.</a:t>
            </a:r>
          </a:p>
        </p:txBody>
      </p:sp>
    </p:spTree>
    <p:extLst>
      <p:ext uri="{BB962C8B-B14F-4D97-AF65-F5344CB8AC3E}">
        <p14:creationId xmlns:p14="http://schemas.microsoft.com/office/powerpoint/2010/main" val="117479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102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z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agrożenia dla bioróżnorodności</a:t>
            </a:r>
            <a:endParaRPr lang="pl-PL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129612" y="2942932"/>
            <a:ext cx="8040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AutoNum type="arabicPeriod"/>
            </a:pPr>
            <a:r>
              <a:rPr lang="pl-PL" sz="2400" dirty="0">
                <a:latin typeface="timeskst podstawowy)"/>
              </a:rPr>
              <a:t>Utrata naturalnych siedlisk, czyli niszczenie przez człowieka warunków odpowiednich dla życia danych gatunków. </a:t>
            </a:r>
            <a:br>
              <a:rPr lang="pl-PL" sz="2400" dirty="0">
                <a:latin typeface="timeskst podstawowy)"/>
              </a:rPr>
            </a:br>
            <a:r>
              <a:rPr lang="pl-PL" sz="2400" dirty="0">
                <a:latin typeface="timeskst podstawowy)"/>
              </a:rPr>
              <a:t>Wiele organizmów nie potrafi przystosować się do zmienionych warunków siedliskowych na terenach przekształconych przez ludzi.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89CA843-425B-4141-AF0E-0E464E916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253" y="2748067"/>
            <a:ext cx="3916849" cy="293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5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8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971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z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agrożenia dla bioróżnorodności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242388" y="3074040"/>
            <a:ext cx="6405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kst podstawowy)"/>
              </a:rPr>
              <a:t>2. Wprowadzanie przez człowieka gatunków pochodzących z innych rejonów geograficznych, tzw. obcych gatunków inwazyjnych, wypierających gatunki rodzime.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E74A34F-1476-45B7-947C-E8946E68D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64" y="2385392"/>
            <a:ext cx="4855940" cy="36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83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102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z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agrożenia dla bioróżnorodności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149083" y="2654780"/>
            <a:ext cx="683481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dirty="0"/>
              <a:t>3. </a:t>
            </a:r>
            <a:r>
              <a:rPr lang="pl-PL" sz="2400" dirty="0">
                <a:latin typeface="timeskst podstawowy)"/>
              </a:rPr>
              <a:t>Eliminowanie gatunków poprzez rybołówstwo, kłusownictwo, myślistwo oraz wycinanie drzew. Najbardziej narażone na wyginięcie są gatunki bytujące w skrajnych warunkach siedliskowych (np. mokradła, murawy kserotermiczne).</a:t>
            </a:r>
          </a:p>
          <a:p>
            <a:r>
              <a:rPr lang="pl-PL" sz="2400" dirty="0"/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90" y="2299608"/>
            <a:ext cx="4612440" cy="36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0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57" y="918309"/>
            <a:ext cx="11501609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z</a:t>
            </a: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agrożenia dla bioróżnorodności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363557" y="2535512"/>
            <a:ext cx="654082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timeskst podstawowy)"/>
              </a:rPr>
              <a:t>Każdy gatunek ma swoje miejsce i funkcję </a:t>
            </a:r>
            <a:br>
              <a:rPr lang="pl-PL" sz="2000" dirty="0">
                <a:latin typeface="timeskst podstawowy)"/>
              </a:rPr>
            </a:br>
            <a:r>
              <a:rPr lang="pl-PL" sz="2000" dirty="0">
                <a:latin typeface="timeskst podstawowy)"/>
              </a:rPr>
              <a:t>w ekosystemie - wraz z jego wyginięciem ekosystem staje się mniej stabilny. W związku z tym zostały opracowane programy zachowania gatunków zagrożonych wyginięciem.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kst podstawowy)"/>
              </a:rPr>
              <a:t>Ochrona różnorodności biologicznej została wpisana do międzynarodowych konwencji dotyczących ochrony przyrody, ustaw i programów rozwoju wspólnot międzynarodowych oraz poszczególnych państw. Jest jednym z priorytetów unijnej polityki w zakresie ochrony środowiska naturalnego.</a:t>
            </a:r>
          </a:p>
          <a:p>
            <a:pPr algn="just"/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1C635F4-6DF4-471A-9861-FD1F230A8B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8847"/>
          <a:stretch/>
        </p:blipFill>
        <p:spPr>
          <a:xfrm>
            <a:off x="7388864" y="2190956"/>
            <a:ext cx="3870621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5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971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bioróżnorodność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894522" y="2300737"/>
            <a:ext cx="105156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latin typeface="timeskst podstawowy)"/>
              </a:rPr>
              <a:t>W obowiązującym w Polsce prawie, ochrona przyrody regulowana jest przepisami ustawy z dnia </a:t>
            </a:r>
            <a:br>
              <a:rPr lang="pl-PL" sz="2000" dirty="0">
                <a:latin typeface="timeskst podstawowy)"/>
              </a:rPr>
            </a:br>
            <a:r>
              <a:rPr lang="pl-PL" sz="2000" dirty="0">
                <a:latin typeface="timeskst podstawowy)"/>
              </a:rPr>
              <a:t>16 kwietnia 2004 r. o ochronie przyrody. W jej rozumieniu ochrona przyrody polega na zachowaniu, zrównoważonym użytkowaniu oraz odnawianiu zasobów, tworów i składników przyrody, takich jak:</a:t>
            </a:r>
          </a:p>
          <a:p>
            <a:pPr marL="285750" indent="-285750" algn="just">
              <a:buFontTx/>
              <a:buChar char="-"/>
            </a:pPr>
            <a:r>
              <a:rPr lang="pl-PL" sz="2000" dirty="0">
                <a:latin typeface="timeskst podstawowy)"/>
              </a:rPr>
              <a:t>dziko występujące rośliny, zwierzęta i grzyby;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rośliny, zwierzęta i grzyby objęte ochroną gatunkową;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zwierzęta prowadzące wędrowny tryb życia;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siedliska przyrodnicze;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siedliska roślin, zwierząt i grzybów zagrożonych wyginięciem, rzadkich i chronionych;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twory przyrody żywej i nieożywionej oraz kopalnych szczątków roślin i zwierząt;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krajobraz;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zieleń w miastach i na wsiach;</a:t>
            </a:r>
          </a:p>
          <a:p>
            <a:pPr marL="285750" indent="-285750">
              <a:buFontTx/>
              <a:buChar char="-"/>
            </a:pPr>
            <a:r>
              <a:rPr lang="pl-PL" sz="2000" dirty="0">
                <a:latin typeface="timeskst podstawowy)"/>
              </a:rPr>
              <a:t>zadrzewienia.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538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10855" y="2273822"/>
            <a:ext cx="5536096" cy="289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Międzynarodowy Rok Zdrowia Roślin 2020 pod hasłem „Chroniąc rośliny, chronisz życie” został ogłoszony rezolucją ONZ z inicjatywy Finlandii </a:t>
            </a:r>
            <a:b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w 2018r. </a:t>
            </a: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3543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D5EFC6-CD67-4EEF-995F-3F441C45D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1945171"/>
            <a:ext cx="4828554" cy="428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4" y="102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bioróżnorodność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702365" y="2459764"/>
            <a:ext cx="107077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kst podstawowy)"/>
              </a:rPr>
              <a:t>Ochrona obszarów cennych przyrodniczo może być realizowana poprzez </a:t>
            </a:r>
            <a:r>
              <a:rPr lang="pl-PL" sz="2200" b="1" dirty="0">
                <a:latin typeface="timeskst podstawowy)"/>
              </a:rPr>
              <a:t>programy rolnośrodowiskowe, </a:t>
            </a:r>
            <a:r>
              <a:rPr lang="pl-PL" sz="2200" dirty="0">
                <a:latin typeface="timeskst podstawowy)"/>
              </a:rPr>
              <a:t>obowiązujące</a:t>
            </a:r>
            <a:r>
              <a:rPr lang="pl-PL" sz="2200" b="1" dirty="0">
                <a:latin typeface="timeskst podstawowy)"/>
              </a:rPr>
              <a:t> </a:t>
            </a:r>
            <a:r>
              <a:rPr lang="pl-PL" sz="2200" dirty="0">
                <a:latin typeface="timeskst podstawowy)"/>
              </a:rPr>
              <a:t>w ramach programów rozwoju obszarów wiejskich wszystkich państw członkowskich, przede wszystkim ze względu na ich duże znaczenie dla ochrony przyrody i dla wdrażania europejskiej sieci Natura 2000.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kst podstawowy)"/>
              </a:rPr>
              <a:t>Celem programów rolnośrodowiskowych jest ochrona istniejących ekosystemów przyrodniczych na obszarach wiejskich, przywracanie walorów lub utrzymanie stanu cennych siedlisk użytkowanych rolniczo oraz zachowanie różnorodności biologicznej, poprzez: promowanie zrównoważonego systemu gospodarowania, odpowiednie użytkowanie gleb i ochronę wód oraz ochronę zagrożonych lokalnych ras zwierząt gospodarskich i lokalnych odmian roślin uprawnych.</a:t>
            </a:r>
          </a:p>
        </p:txBody>
      </p:sp>
    </p:spTree>
    <p:extLst>
      <p:ext uri="{BB962C8B-B14F-4D97-AF65-F5344CB8AC3E}">
        <p14:creationId xmlns:p14="http://schemas.microsoft.com/office/powerpoint/2010/main" val="401779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917713" y="2434910"/>
            <a:ext cx="10757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400" dirty="0">
                <a:latin typeface="timeskst podstawowy)"/>
              </a:rPr>
              <a:t>Zachowując bioróżnorodność zapewniamy odpowiednie warunki do bytowania wielu gatunkom roślin i zwierząt, w tym również gatunkom zagrożonym wyginięciem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2400" dirty="0"/>
          </a:p>
          <a:p>
            <a:pPr algn="just"/>
            <a:endParaRPr lang="pl-PL" sz="24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4D58A36-0958-4505-9265-C2E7642B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235" y="9879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bioróżnorodność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591D8C2-3476-4193-B8B7-AF5F53C8D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2"/>
          <a:stretch/>
        </p:blipFill>
        <p:spPr>
          <a:xfrm>
            <a:off x="8890194" y="3358697"/>
            <a:ext cx="2619320" cy="26623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FCBDAEC-CAD1-407F-AB39-662A6D917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90" y="3579808"/>
            <a:ext cx="4416174" cy="242690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356CBB1-7AB2-48DE-9812-1A977B44F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3" y="3579808"/>
            <a:ext cx="3254698" cy="244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12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578BD73-2A6E-4A90-8932-0172411601FE}"/>
              </a:ext>
            </a:extLst>
          </p:cNvPr>
          <p:cNvSpPr txBox="1"/>
          <p:nvPr/>
        </p:nvSpPr>
        <p:spPr>
          <a:xfrm>
            <a:off x="265043" y="2837694"/>
            <a:ext cx="8256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timeskst podstawowy)"/>
              </a:rPr>
              <a:t>Zapraszamy Państwa do wspólnych obchodów Międzynarodowego Roku Zdrowia Roślin 2020 pamiętając, że rośliny nas żywią, leczą i chronią, </a:t>
            </a:r>
            <a:br>
              <a:rPr lang="pl-PL" sz="2800" dirty="0">
                <a:latin typeface="timeskst podstawowy)"/>
              </a:rPr>
            </a:br>
            <a:r>
              <a:rPr lang="pl-PL" sz="2800" dirty="0">
                <a:latin typeface="timeskst podstawowy)"/>
              </a:rPr>
              <a:t>a nasze zdrowie zależy od ich zdrowia.</a:t>
            </a:r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7A5EBB4-C25F-4E22-87CD-0170251C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921717"/>
            <a:ext cx="10691193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endParaRPr lang="pl-PL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432FC3-5628-49AF-A8B5-2CDFAB1EA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2975" y="2717318"/>
            <a:ext cx="3760304" cy="2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9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97A5EBB4-C25F-4E22-87CD-0170251C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921717"/>
            <a:ext cx="10691193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Zastrzeżenie</a:t>
            </a:r>
            <a:endParaRPr 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6068E17-8CBF-4C8E-8DD4-ABE7156DD914}"/>
              </a:ext>
            </a:extLst>
          </p:cNvPr>
          <p:cNvSpPr/>
          <p:nvPr/>
        </p:nvSpPr>
        <p:spPr>
          <a:xfrm>
            <a:off x="1023257" y="2212368"/>
            <a:ext cx="10232572" cy="261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Niniejsza prezentacja jest chroniona prawem autorskim. Kopiowanie </a:t>
            </a:r>
            <a:br>
              <a:rPr 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i wykorzystywanie części lub całości informacji, zdjęć, grafik zawartych w prezentacji bez zgody autora jest zabronione.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6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778566" y="2072241"/>
            <a:ext cx="6006548" cy="561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7 stycznia 2020 roku Pan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Andrzej Duda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pl-PL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Prezydent RP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zainaugurował obchody MRZR 2020 w Polsce, podczas konferencji pt. „Zdrowie roślin w dobie zmian klimatu” zorganizowanej przez Państwową Inspekcję Ochrony Roślin i Nasiennictwa wspólnie </a:t>
            </a:r>
            <a:b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z Kancelarią Prezydenta RP.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400" dirty="0"/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854077"/>
            <a:ext cx="10515600" cy="1325563"/>
          </a:xfrm>
        </p:spPr>
        <p:txBody>
          <a:bodyPr>
            <a:normAutofit/>
          </a:bodyPr>
          <a:lstStyle/>
          <a:p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endParaRPr lang="pl-PL" sz="3600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B716CFF1-24BA-4D57-951B-E22AB7710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72" y="2348603"/>
            <a:ext cx="4706698" cy="313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440840" y="2267691"/>
            <a:ext cx="6343367" cy="4959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ramienia Państwowej Inspekcji Ochrony Roślin i Nasiennictwa realizację zadań związanych z MRZR 2020 nadzoruje </a:t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 Andrzej Chodkowski </a:t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 Inspektor Ochrony Roślin </a:t>
            </a:r>
            <a:b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Nasiennictwa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2" y="780364"/>
            <a:ext cx="10515600" cy="1325563"/>
          </a:xfrm>
        </p:spPr>
        <p:txBody>
          <a:bodyPr/>
          <a:lstStyle/>
          <a:p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</a:t>
            </a:r>
            <a:r>
              <a:rPr lang="pl-PL" altLang="pl-PL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Rok Zdrowia Roślin 2020</a:t>
            </a:r>
            <a:endParaRPr lang="pl-PL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C0E37DF-3601-495C-AE20-A786A34FC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 r="2189" b="2665"/>
          <a:stretch/>
        </p:blipFill>
        <p:spPr bwMode="auto">
          <a:xfrm>
            <a:off x="6784207" y="2072241"/>
            <a:ext cx="5229948" cy="361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262995" y="2251703"/>
            <a:ext cx="11398918" cy="4611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swoim wystąpieniu pt. „Zdrowie roślin i jego wpływ na rolnictwo oraz gospodarkę” podczas Konferencji w Belwederze, Pan Andrzej Chodkowski wskazał na potrzebę przyjęcia holistycznego podejścia do zagadnień zdrowia ludzi, zwierząt i roślin, jednocześnie podkreślając, że najbardziej skuteczną metodą ochrony zdrowia jest prewencja.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zdrowia roślin działania prewencyjne są realizowane przez krajowe służby ochrony roślin, takie jak w Polsce - Państwowa Inspekcja Ochrony Roślin i Nasiennictwa.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Inspektorzy wykonują zadania kontrolne mające na celu zmniejszenie zagrożenia ze strony organizmów szkodliwych dla roślin, przyczyniając się do podnoszenia standardów zdrowia roślin, z korzyścią dla polskiej gospodarki i zdrowia człowieka.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E57B1C2-A0ED-441B-A4CE-CF87075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52" y="806868"/>
            <a:ext cx="10515600" cy="1325563"/>
          </a:xfrm>
        </p:spPr>
        <p:txBody>
          <a:bodyPr>
            <a:normAutofit/>
          </a:bodyPr>
          <a:lstStyle/>
          <a:p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7094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55D4DFE1-1EC0-4D66-8D33-63527D3F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828"/>
            <a:ext cx="12192000" cy="6858000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FD3348B-793B-41A5-833F-0B31247782B3}"/>
              </a:ext>
            </a:extLst>
          </p:cNvPr>
          <p:cNvSpPr/>
          <p:nvPr/>
        </p:nvSpPr>
        <p:spPr>
          <a:xfrm>
            <a:off x="838200" y="2629663"/>
            <a:ext cx="10515599" cy="97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l-PL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B93863B-8340-402E-9DB5-C098D67E81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801692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endParaRPr lang="pl-PL" altLang="pl-PL" sz="3600" b="1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825FF2E-FCAE-40BD-86C8-D0A17CCD5F1F}"/>
              </a:ext>
            </a:extLst>
          </p:cNvPr>
          <p:cNvSpPr txBox="1"/>
          <p:nvPr/>
        </p:nvSpPr>
        <p:spPr>
          <a:xfrm>
            <a:off x="119271" y="2127254"/>
            <a:ext cx="70805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Inspektorat Ochrony Roślin i Nasiennictwa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Lublinie, przygotowuje i koordynuje szereg działań promujących MRZR 2020 na terenie województwa lubelskiego.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Organizujemy różne wydarzenia nawiązujące do zagrożeń dotyczących zdrowia roślin oraz metod przeciwdziałania tym zagrożeniom. Informujemy o organizmach pożytecznych dla roślin i tajnikach życia roślin.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Chcemy też razem z Państwem zastanawiać się, na ile rośliny mogą pomóc ludziom w przeciwdziałaniu negatywnym skutkom zmian klimatu. </a:t>
            </a:r>
          </a:p>
          <a:p>
            <a:pPr algn="just"/>
            <a:endParaRPr lang="pl-PL" sz="22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EF122C9-D8B0-4760-B822-9F16B12C5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39" y="2361450"/>
            <a:ext cx="4806694" cy="32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825549"/>
            <a:ext cx="11290853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cel ogólny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9B213E-84B4-4062-A53C-0F2FEA8F278A}"/>
              </a:ext>
            </a:extLst>
          </p:cNvPr>
          <p:cNvSpPr txBox="1"/>
          <p:nvPr/>
        </p:nvSpPr>
        <p:spPr>
          <a:xfrm>
            <a:off x="238539" y="2194526"/>
            <a:ext cx="75795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Celem wydarzeń 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związanych z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Międzynarodowym Rokiem Zdrowia Roślin 2020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</a:t>
            </a:r>
          </a:p>
          <a:p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świadomości znaczenia zdrowia roślin w kontekście spraw rozpatrywanych na forum globalnym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tj.: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ubóstwo,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zagrożenia dla środowiska i rozwoju gospodarczego.</a:t>
            </a:r>
          </a:p>
          <a:p>
            <a:endParaRPr lang="pl-PL" sz="28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6B4485D-9528-40FF-B59E-161700185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59" y="1838414"/>
            <a:ext cx="3314495" cy="44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58000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E812BB0-D35C-404B-85A9-C1CE0822D807}"/>
              </a:ext>
            </a:extLst>
          </p:cNvPr>
          <p:cNvSpPr txBox="1"/>
          <p:nvPr/>
        </p:nvSpPr>
        <p:spPr>
          <a:xfrm>
            <a:off x="131323" y="2630065"/>
            <a:ext cx="12540356" cy="337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świadomości opinii publicznej i osób podejmujących decyzje co do znaczenia zdrowia </a:t>
            </a:r>
          </a:p>
          <a:p>
            <a:pPr>
              <a:spcAft>
                <a:spcPts val="600"/>
              </a:spcAft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roślin na poziomie globalnym, regionalnym i krajowym oraz zdrowia roślin w kontekście:</a:t>
            </a:r>
          </a:p>
          <a:p>
            <a:pPr marL="342900" indent="-342900">
              <a:buAutoNum type="alphaL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ochrony zrównoważonego rolnictwa i dzięki temu podniesienia bezpieczeństwa żywnościowego </a:t>
            </a:r>
          </a:p>
          <a:p>
            <a:pPr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poziomie globalnym poprzez zapobieganie rozprzestrzenianiu się organizmów szkodliwych dla roślin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ochrony środowiska lasów oraz bioróżnorodności przed organizmami szkodliwymi, a tym samym </a:t>
            </a:r>
          </a:p>
          <a:p>
            <a:pPr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zapobieganie stratom w ekosystemach</a:t>
            </a:r>
          </a:p>
          <a:p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wprowadzania udogodnień w rozwoju gospodarczym i wymianie handlowej poprzez promowanie </a:t>
            </a:r>
            <a:b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globalnie zharmonizowanych i uzasadnionych naukowo środków fitosanitarnych</a:t>
            </a:r>
          </a:p>
          <a:p>
            <a:endParaRPr lang="pl-PL" sz="2200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AD13BEC5-F204-451C-9BAE-F599A309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91" y="1130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cele szczegółowe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5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rzut ekranu&#10;&#10;Opis wygenerowany automatycznie">
            <a:extLst>
              <a:ext uri="{FF2B5EF4-FFF2-40B4-BE49-F238E27FC236}">
                <a16:creationId xmlns:a16="http://schemas.microsoft.com/office/drawing/2014/main" id="{B0EB733A-DB77-4DA7-B919-CF3115948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6335E4-83B8-420B-9784-01629A4D4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Międzynarodowy Rok Zdrowia Roślin 2020</a:t>
            </a:r>
            <a:br>
              <a:rPr lang="pl-PL" altLang="pl-PL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pl-PL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cele szczegółowe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B1D2723-EC2B-451B-8D23-5CA542ECAE5A}"/>
              </a:ext>
            </a:extLst>
          </p:cNvPr>
          <p:cNvSpPr txBox="1"/>
          <p:nvPr/>
        </p:nvSpPr>
        <p:spPr>
          <a:xfrm>
            <a:off x="609600" y="2715730"/>
            <a:ext cx="10972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200" dirty="0"/>
              <a:t>2.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Promowanie i wzmacnianie wysiłków podejmowanych na poziomie globalnym, regionalnym i krajowym wobec intensyfikacji wymiany handlowej i pojawiających się nowych zagrożeń fitosanitarnych (także tych związanych z globalnym ociepleniem)</a:t>
            </a:r>
          </a:p>
          <a:p>
            <a:pPr algn="just">
              <a:spcAft>
                <a:spcPts val="600"/>
              </a:spcAft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Mobilizacja globalnego, regionalnego i krajowego poparcia politycznego dla kwestii związanych ze zdrowiem roślin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Podniesienie nakładów na systemy zdrowia roślin i służby ochrony roślin na poziomie globalnym, regionalnym i krajowym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85438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1402</Words>
  <Application>Microsoft Office PowerPoint</Application>
  <PresentationFormat>Panoramiczny</PresentationFormat>
  <Paragraphs>103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Times New Roman</vt:lpstr>
      <vt:lpstr>timeskst podstawowy)</vt:lpstr>
      <vt:lpstr>Motyw pakietu Office</vt:lpstr>
      <vt:lpstr>Prezentacja programu PowerPoint</vt:lpstr>
      <vt:lpstr>Międzynarodowy Rok Zdrowia Roślin 2020</vt:lpstr>
      <vt:lpstr>Międzynarodowy Rok Zdrowia Roślin 2020</vt:lpstr>
      <vt:lpstr>Międzynarodowy Rok Zdrowia Roślin 2020</vt:lpstr>
      <vt:lpstr>Międzynarodowy Rok Zdrowia Roślin 2020</vt:lpstr>
      <vt:lpstr>Międzynarodowy Rok Zdrowia Roślin 2020</vt:lpstr>
      <vt:lpstr>Międzynarodowy Rok Zdrowia Roślin 2020 – cel ogólny</vt:lpstr>
      <vt:lpstr>Międzynarodowy Rok Zdrowia Roślin 2020 – cele szczegółowe</vt:lpstr>
      <vt:lpstr>Międzynarodowy Rok Zdrowia Roślin 2020 – cele szczegółowe</vt:lpstr>
      <vt:lpstr>Międzynarodowy Rok Zdrowia Roślin 2020 – rola roślin</vt:lpstr>
      <vt:lpstr>Międzynarodowy Rok Zdrowia  Roślin 2020  - rola roślin</vt:lpstr>
      <vt:lpstr>Międzynarodowy Rok Zdrowia Roślin 2020 – rola roślin</vt:lpstr>
      <vt:lpstr>Międzynarodowy Rok Zdrowia Roślin 2020 – bioróżnorodność</vt:lpstr>
      <vt:lpstr>Międzynarodowy Rok Zdrowia Roślin 2020 – bioróżnorodność</vt:lpstr>
      <vt:lpstr>Międzynarodowy Rok Zdrowia Roślin 2020 – zagrożenia dla bioróżnorodności</vt:lpstr>
      <vt:lpstr>Międzynarodowy Rok Zdrowia Roślin 2020 – zagrożenia dla bioróżnorodności</vt:lpstr>
      <vt:lpstr>Międzynarodowy Rok Zdrowia Roślin 2020 – zagrożenia dla bioróżnorodności</vt:lpstr>
      <vt:lpstr>Międzynarodowy Rok Zdrowia Roślin 2020 – zagrożenia dla bioróżnorodności</vt:lpstr>
      <vt:lpstr>Międzynarodowy Rok Zdrowia Roślin 2020 – bioróżnorodność</vt:lpstr>
      <vt:lpstr>Międzynarodowy Rok Zdrowia Roślin 2020 – bioróżnorodność</vt:lpstr>
      <vt:lpstr>Międzynarodowy Rok Zdrowia Roślin 2020 – bioróżnorodność</vt:lpstr>
      <vt:lpstr>Międzynarodowy Rok Zdrowia Roślin 2020</vt:lpstr>
      <vt:lpstr>Zastrzeżenie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Grażyna Denkiewicz</dc:creator>
  <cp:lastModifiedBy>msykut</cp:lastModifiedBy>
  <cp:revision>57</cp:revision>
  <cp:lastPrinted>2020-03-05T12:03:04Z</cp:lastPrinted>
  <dcterms:created xsi:type="dcterms:W3CDTF">2020-01-14T09:47:08Z</dcterms:created>
  <dcterms:modified xsi:type="dcterms:W3CDTF">2020-05-26T08:56:33Z</dcterms:modified>
</cp:coreProperties>
</file>